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0"/>
  </p:notesMasterIdLst>
  <p:sldIdLst>
    <p:sldId id="256" r:id="rId2"/>
    <p:sldId id="295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91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326" r:id="rId36"/>
    <p:sldId id="327" r:id="rId37"/>
    <p:sldId id="332" r:id="rId38"/>
    <p:sldId id="329" r:id="rId39"/>
    <p:sldId id="330" r:id="rId40"/>
    <p:sldId id="331" r:id="rId41"/>
    <p:sldId id="306" r:id="rId42"/>
    <p:sldId id="307" r:id="rId43"/>
    <p:sldId id="324" r:id="rId44"/>
    <p:sldId id="325" r:id="rId45"/>
    <p:sldId id="308" r:id="rId46"/>
    <p:sldId id="309" r:id="rId47"/>
    <p:sldId id="311" r:id="rId48"/>
    <p:sldId id="294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2" autoAdjust="0"/>
    <p:restoredTop sz="94660"/>
  </p:normalViewPr>
  <p:slideViewPr>
    <p:cSldViewPr snapToGrid="0">
      <p:cViewPr varScale="1">
        <p:scale>
          <a:sx n="71" d="100"/>
          <a:sy n="71" d="100"/>
        </p:scale>
        <p:origin x="3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2BEE5-D066-474E-960C-5CCF9A39B757}" type="datetimeFigureOut">
              <a:rPr lang="en-US" smtClean="0"/>
              <a:t>08/28/2017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06990-273C-4B04-B3FF-1F5A06FD7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Cited 17 times since November</a:t>
            </a:r>
            <a:r>
              <a:rPr lang="en-US" baseline="0" dirty="0" smtClean="0"/>
              <a:t> 1, 2016.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06990-273C-4B04-B3FF-1F5A06FD7A0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8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08/28/2017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engel@nd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406400"/>
            <a:ext cx="11036299" cy="1828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2012 Life Safety Code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2118049"/>
            <a:ext cx="9001462" cy="4124131"/>
          </a:xfrm>
        </p:spPr>
        <p:txBody>
          <a:bodyPr>
            <a:normAutofit fontScale="85000" lnSpcReduction="20000"/>
          </a:bodyPr>
          <a:lstStyle/>
          <a:p>
            <a:r>
              <a:rPr lang="en-US" sz="4400" b="1" dirty="0">
                <a:solidFill>
                  <a:srgbClr val="FFC000"/>
                </a:solidFill>
              </a:rPr>
              <a:t>Monte Engel</a:t>
            </a:r>
            <a:r>
              <a:rPr lang="en-US" sz="4400" dirty="0"/>
              <a:t>, </a:t>
            </a:r>
            <a:r>
              <a:rPr lang="en-US" sz="3300" dirty="0"/>
              <a:t>PE</a:t>
            </a:r>
          </a:p>
          <a:p>
            <a:r>
              <a:rPr lang="en-US" sz="3600" dirty="0"/>
              <a:t>Director, Division of Life Safety &amp; Construction</a:t>
            </a:r>
          </a:p>
          <a:p>
            <a:r>
              <a:rPr lang="en-US" sz="3600" dirty="0"/>
              <a:t>ND Department of Health</a:t>
            </a:r>
          </a:p>
          <a:p>
            <a:r>
              <a:rPr lang="en-US" dirty="0"/>
              <a:t>600 E. Boulevard Ave., Dept. 301</a:t>
            </a:r>
          </a:p>
          <a:p>
            <a:r>
              <a:rPr lang="en-US" dirty="0"/>
              <a:t>Bismarck, ND 58505-0200</a:t>
            </a:r>
          </a:p>
          <a:p>
            <a:r>
              <a:rPr lang="en-US" dirty="0"/>
              <a:t>701.328.4873</a:t>
            </a:r>
          </a:p>
          <a:p>
            <a:r>
              <a:rPr lang="en-US" dirty="0">
                <a:hlinkClick r:id="rId2"/>
              </a:rPr>
              <a:t>mengel@nd.gov</a:t>
            </a:r>
            <a:endParaRPr lang="en-US" dirty="0"/>
          </a:p>
          <a:p>
            <a:r>
              <a:rPr lang="en-US" dirty="0"/>
              <a:t>http://www.ndhealth.gov/LifeSafety/</a:t>
            </a:r>
          </a:p>
          <a:p>
            <a:endParaRPr lang="en-US" dirty="0"/>
          </a:p>
        </p:txBody>
      </p:sp>
      <p:pic>
        <p:nvPicPr>
          <p:cNvPr id="4" name="Picture 5" descr="G:\Health Department logos\DoH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5232400"/>
            <a:ext cx="2590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4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corridor projections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78000"/>
            <a:ext cx="10353762" cy="4013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19.2.3.4(2)</a:t>
            </a:r>
          </a:p>
          <a:p>
            <a:pPr marL="0" indent="0">
              <a:buNone/>
            </a:pPr>
            <a:r>
              <a:rPr lang="en-US" sz="3600" dirty="0" smtClean="0"/>
              <a:t>Where corridor width is at least 6 </a:t>
            </a:r>
            <a:r>
              <a:rPr lang="en-US" sz="3600" dirty="0" err="1" smtClean="0"/>
              <a:t>ft</a:t>
            </a:r>
            <a:r>
              <a:rPr lang="en-US" sz="3600" dirty="0" smtClean="0"/>
              <a:t>, </a:t>
            </a:r>
            <a:r>
              <a:rPr lang="en-US" sz="3600" dirty="0" err="1" smtClean="0">
                <a:solidFill>
                  <a:srgbClr val="92D050"/>
                </a:solidFill>
              </a:rPr>
              <a:t>noncontinuous</a:t>
            </a:r>
            <a:r>
              <a:rPr lang="en-US" sz="3600" dirty="0" smtClean="0">
                <a:solidFill>
                  <a:srgbClr val="92D050"/>
                </a:solidFill>
              </a:rPr>
              <a:t> projections </a:t>
            </a:r>
            <a:r>
              <a:rPr lang="en-US" sz="3600" dirty="0" smtClean="0"/>
              <a:t>not more than 6 in from the corridor wall, above handrail height, shall be permitted.</a:t>
            </a:r>
            <a:endParaRPr lang="en-US" sz="3600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5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wheeled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882" y="1727200"/>
            <a:ext cx="11026589" cy="45339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19.2.3.4(4)</a:t>
            </a:r>
          </a:p>
          <a:p>
            <a:pPr marL="0" indent="0">
              <a:buNone/>
            </a:pPr>
            <a:r>
              <a:rPr lang="en-US" sz="3600" dirty="0" smtClean="0"/>
              <a:t>Projections into the required corridor width shall be permitted for </a:t>
            </a:r>
            <a:r>
              <a:rPr lang="en-US" sz="3600" dirty="0" smtClean="0">
                <a:solidFill>
                  <a:srgbClr val="92D050"/>
                </a:solidFill>
              </a:rPr>
              <a:t>wheeled equipment</a:t>
            </a:r>
            <a:r>
              <a:rPr lang="en-US" sz="3600" dirty="0" smtClean="0"/>
              <a:t>, provided that all of the following conditions are met:</a:t>
            </a:r>
          </a:p>
          <a:p>
            <a:pPr marL="457200" lvl="1" indent="0">
              <a:buNone/>
            </a:pPr>
            <a:r>
              <a:rPr lang="en-US" sz="3600" dirty="0" smtClean="0"/>
              <a:t>(a) The wheeled equipment does not reduce the clear and unobstructed corridor width to less than 60 in.</a:t>
            </a:r>
          </a:p>
          <a:p>
            <a:endParaRPr lang="en-US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704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wheeled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4" y="1765300"/>
            <a:ext cx="10786035" cy="4749800"/>
          </a:xfrm>
        </p:spPr>
        <p:txBody>
          <a:bodyPr>
            <a:noAutofit/>
          </a:bodyPr>
          <a:lstStyle/>
          <a:p>
            <a:pPr lvl="1"/>
            <a:r>
              <a:rPr lang="en-US" sz="3600" dirty="0">
                <a:solidFill>
                  <a:srgbClr val="FFFF00"/>
                </a:solidFill>
              </a:rPr>
              <a:t>19.2.3.4(4)</a:t>
            </a:r>
          </a:p>
          <a:p>
            <a:pPr marL="457200" lvl="1" indent="0">
              <a:buNone/>
            </a:pPr>
            <a:r>
              <a:rPr lang="en-US" sz="3600" dirty="0" smtClean="0"/>
              <a:t>(b) The fire safety plan and training program address the relocation of the wheeled equipment during a fire or similar emergency.</a:t>
            </a:r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35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wheeled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118" y="1841500"/>
            <a:ext cx="10972800" cy="4470400"/>
          </a:xfrm>
        </p:spPr>
        <p:txBody>
          <a:bodyPr>
            <a:normAutofit/>
          </a:bodyPr>
          <a:lstStyle/>
          <a:p>
            <a:pPr lvl="1"/>
            <a:r>
              <a:rPr lang="en-US" sz="3600" dirty="0">
                <a:solidFill>
                  <a:srgbClr val="FFFF00"/>
                </a:solidFill>
              </a:rPr>
              <a:t>19.2.3.4(4)</a:t>
            </a:r>
          </a:p>
          <a:p>
            <a:pPr marL="457200" lvl="1" indent="0">
              <a:buNone/>
            </a:pPr>
            <a:r>
              <a:rPr lang="en-US" sz="3600" dirty="0" smtClean="0"/>
              <a:t>(</a:t>
            </a:r>
            <a:r>
              <a:rPr lang="en-US" sz="3600" dirty="0"/>
              <a:t>c) The wheeled equipment is limited to the following:</a:t>
            </a:r>
          </a:p>
          <a:p>
            <a:pPr marL="914400" lvl="2" indent="0">
              <a:buNone/>
            </a:pPr>
            <a:r>
              <a:rPr lang="en-US" sz="3600" dirty="0" err="1"/>
              <a:t>i</a:t>
            </a:r>
            <a:r>
              <a:rPr lang="en-US" sz="3600" dirty="0"/>
              <a:t>. Equipment  in use and carts in use</a:t>
            </a:r>
          </a:p>
          <a:p>
            <a:pPr marL="914400" lvl="2" indent="0">
              <a:buNone/>
            </a:pPr>
            <a:r>
              <a:rPr lang="en-US" sz="3600" dirty="0"/>
              <a:t>ii. Medical emergency equipment not in use</a:t>
            </a:r>
          </a:p>
          <a:p>
            <a:pPr marL="914400" lvl="2" indent="0">
              <a:buNone/>
            </a:pPr>
            <a:r>
              <a:rPr lang="en-US" sz="3600" dirty="0"/>
              <a:t>iii. Patient lift and transport equipment</a:t>
            </a:r>
          </a:p>
          <a:p>
            <a:endParaRPr lang="en-US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60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fixed furniture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729" y="1651000"/>
            <a:ext cx="11322424" cy="47625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19.2.3.4(5)</a:t>
            </a:r>
          </a:p>
          <a:p>
            <a:pPr marL="0" indent="0">
              <a:buNone/>
            </a:pPr>
            <a:r>
              <a:rPr lang="en-US" sz="3200" dirty="0" smtClean="0"/>
              <a:t>Where the corridor width is at least 8 </a:t>
            </a:r>
            <a:r>
              <a:rPr lang="en-US" sz="3200" dirty="0" err="1" smtClean="0"/>
              <a:t>ft</a:t>
            </a:r>
            <a:r>
              <a:rPr lang="en-US" sz="3200" dirty="0" smtClean="0"/>
              <a:t>, projections into the required width shall be permitted for </a:t>
            </a:r>
            <a:r>
              <a:rPr lang="en-US" sz="3200" dirty="0" smtClean="0">
                <a:solidFill>
                  <a:srgbClr val="92D050"/>
                </a:solidFill>
              </a:rPr>
              <a:t>fixed furniture</a:t>
            </a:r>
            <a:r>
              <a:rPr lang="en-US" sz="3200" dirty="0" smtClean="0"/>
              <a:t>, provided that all of the following conditions are met:</a:t>
            </a:r>
          </a:p>
          <a:p>
            <a:pPr marL="457200" lvl="1" indent="0">
              <a:buNone/>
            </a:pPr>
            <a:r>
              <a:rPr lang="en-US" sz="3200" dirty="0" smtClean="0"/>
              <a:t>(a) The furniture is securely attached to the floor or the wall.</a:t>
            </a:r>
          </a:p>
          <a:p>
            <a:pPr marL="457200" lvl="1" indent="0">
              <a:buNone/>
            </a:pPr>
            <a:r>
              <a:rPr lang="en-US" sz="3200" dirty="0" smtClean="0"/>
              <a:t>(b) The furniture does not reduce the corridor width to less than 6 ft.</a:t>
            </a:r>
            <a:endParaRPr lang="en-US" sz="3200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0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fixed furniture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518" y="1689099"/>
            <a:ext cx="11377332" cy="462597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19.2.3.4(5)</a:t>
            </a:r>
          </a:p>
          <a:p>
            <a:pPr marL="457200" lvl="1" indent="0">
              <a:buNone/>
            </a:pPr>
            <a:r>
              <a:rPr lang="en-US" sz="3600" dirty="0" smtClean="0"/>
              <a:t>(c) The furniture is located only on one side of the corridor.</a:t>
            </a:r>
          </a:p>
          <a:p>
            <a:pPr marL="457200" lvl="1" indent="0">
              <a:buNone/>
            </a:pPr>
            <a:r>
              <a:rPr lang="en-US" sz="3600" dirty="0" smtClean="0"/>
              <a:t>(d) The furniture is grouped such that each grouping does not exceed an area of 50 </a:t>
            </a:r>
            <a:r>
              <a:rPr lang="en-US" sz="3600" dirty="0" err="1" smtClean="0"/>
              <a:t>sq</a:t>
            </a:r>
            <a:r>
              <a:rPr lang="en-US" sz="3600" dirty="0" smtClean="0"/>
              <a:t> ft.</a:t>
            </a:r>
          </a:p>
          <a:p>
            <a:pPr marL="457200" lvl="1" indent="0">
              <a:buNone/>
            </a:pPr>
            <a:r>
              <a:rPr lang="en-US" sz="3600" dirty="0" smtClean="0"/>
              <a:t>(e) The furniture groupings are separated from each other by a distance of at least 10 ft.</a:t>
            </a:r>
            <a:endParaRPr lang="en-US" sz="3600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fixed furniture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071" y="1651000"/>
            <a:ext cx="11389657" cy="4864100"/>
          </a:xfrm>
        </p:spPr>
        <p:txBody>
          <a:bodyPr>
            <a:noAutofit/>
          </a:bodyPr>
          <a:lstStyle/>
          <a:p>
            <a:pPr lvl="1"/>
            <a:r>
              <a:rPr lang="en-US" sz="2800" dirty="0">
                <a:solidFill>
                  <a:srgbClr val="FFFF00"/>
                </a:solidFill>
              </a:rPr>
              <a:t>19.2.3.4(5)</a:t>
            </a:r>
          </a:p>
          <a:p>
            <a:pPr marL="914400" lvl="2" indent="0">
              <a:buNone/>
            </a:pPr>
            <a:r>
              <a:rPr lang="en-US" sz="2800" dirty="0" smtClean="0"/>
              <a:t>(f) The furniture does not obstruct access to building service and fire protection equipment.</a:t>
            </a:r>
          </a:p>
          <a:p>
            <a:pPr marL="914400" lvl="2" indent="0">
              <a:buNone/>
            </a:pPr>
            <a:r>
              <a:rPr lang="en-US" sz="2800" dirty="0" smtClean="0"/>
              <a:t>(g) Corridors throughout the smoke compartment are protected by a smoke detection system or the furniture is  located to allow direct supervision from a nurses’ station.</a:t>
            </a:r>
          </a:p>
          <a:p>
            <a:pPr marL="914400" lvl="2" indent="0">
              <a:buNone/>
            </a:pPr>
            <a:r>
              <a:rPr lang="en-US" sz="2800" dirty="0" smtClean="0"/>
              <a:t>(h) The smoke compartment is protected throughout by an approved, supervised automatic sprinkler system.</a:t>
            </a:r>
            <a:endParaRPr lang="en-US" sz="28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309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5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sleeping suites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88" y="1587500"/>
            <a:ext cx="11053483" cy="4800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19.2.5.7.2.2</a:t>
            </a:r>
          </a:p>
          <a:p>
            <a:pPr lvl="1"/>
            <a:r>
              <a:rPr lang="en-US" sz="3200" dirty="0" smtClean="0"/>
              <a:t>(A) Sleeping suites of more than 1000 </a:t>
            </a:r>
            <a:r>
              <a:rPr lang="en-US" sz="3200" dirty="0" err="1" smtClean="0"/>
              <a:t>sq</a:t>
            </a:r>
            <a:r>
              <a:rPr lang="en-US" sz="3200" dirty="0" smtClean="0"/>
              <a:t> </a:t>
            </a:r>
            <a:r>
              <a:rPr lang="en-US" sz="3200" dirty="0" err="1" smtClean="0"/>
              <a:t>ft</a:t>
            </a:r>
            <a:r>
              <a:rPr lang="en-US" sz="3200" dirty="0" smtClean="0"/>
              <a:t> shall have not less than two exit access doors located remotely from each other.</a:t>
            </a:r>
          </a:p>
          <a:p>
            <a:pPr lvl="1"/>
            <a:r>
              <a:rPr lang="en-US" sz="3200" dirty="0" smtClean="0"/>
              <a:t>(B) One means of egress from the suite shall be directly to a corridor.</a:t>
            </a:r>
          </a:p>
          <a:p>
            <a:pPr lvl="1"/>
            <a:r>
              <a:rPr lang="en-US" sz="3200" dirty="0" smtClean="0"/>
              <a:t>(C) One means of egress from the suite can be to another suite.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200" y="59404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1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cooking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38300"/>
            <a:ext cx="10353762" cy="486409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19.3.2.5.3</a:t>
            </a:r>
          </a:p>
          <a:p>
            <a:pPr marL="0" indent="0">
              <a:buNone/>
            </a:pPr>
            <a:r>
              <a:rPr lang="en-US" sz="3600" dirty="0" smtClean="0"/>
              <a:t>Within a smoke compartment, where residential or commercial cooking equipment is used to prepare meals for 30 or fewer persons, one </a:t>
            </a:r>
            <a:r>
              <a:rPr lang="en-US" sz="3600" dirty="0" smtClean="0">
                <a:solidFill>
                  <a:srgbClr val="92D050"/>
                </a:solidFill>
              </a:rPr>
              <a:t>cooking facility </a:t>
            </a:r>
            <a:r>
              <a:rPr lang="en-US" sz="3600" dirty="0" smtClean="0"/>
              <a:t>shall be permitted to be open to the corridor, provided all the following conditions are met:</a:t>
            </a:r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8547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96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cooking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8" y="1625600"/>
            <a:ext cx="11336991" cy="4813300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00"/>
                </a:solidFill>
              </a:rPr>
              <a:t>19.3.2.5.3</a:t>
            </a:r>
          </a:p>
          <a:p>
            <a:pPr marL="457200" lvl="1" indent="0">
              <a:buNone/>
            </a:pPr>
            <a:r>
              <a:rPr lang="en-US" sz="3200" dirty="0" smtClean="0"/>
              <a:t>(</a:t>
            </a:r>
            <a:r>
              <a:rPr lang="en-US" sz="3200" dirty="0"/>
              <a:t>1) The portion of the building served by the cooking facility is limited to 30 beds and is separated from other portions by a smoke barrier</a:t>
            </a:r>
            <a:r>
              <a:rPr lang="en-US" sz="3200" dirty="0" smtClean="0"/>
              <a:t>.</a:t>
            </a:r>
          </a:p>
          <a:p>
            <a:pPr marL="457200" lvl="1" indent="0">
              <a:buNone/>
            </a:pPr>
            <a:r>
              <a:rPr lang="en-US" sz="3200" dirty="0" smtClean="0"/>
              <a:t>(2) The cooktop or range is equipped with a range hood the width of the cooking surface and grease baffles.</a:t>
            </a:r>
          </a:p>
          <a:p>
            <a:pPr marL="457200" lvl="1" indent="0">
              <a:buNone/>
            </a:pPr>
            <a:r>
              <a:rPr lang="en-US" sz="3200" dirty="0" smtClean="0"/>
              <a:t>(3) The hood system has a minimum airflow of 500 cfm.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73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outline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2096063"/>
            <a:ext cx="10934699" cy="421901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Adoption of state construction standards.</a:t>
            </a:r>
          </a:p>
          <a:p>
            <a:r>
              <a:rPr lang="en-US" sz="3600" dirty="0" smtClean="0">
                <a:solidFill>
                  <a:srgbClr val="FFFF00"/>
                </a:solidFill>
              </a:rPr>
              <a:t>Updates </a:t>
            </a:r>
            <a:r>
              <a:rPr lang="en-US" sz="3600" dirty="0" smtClean="0">
                <a:solidFill>
                  <a:srgbClr val="FFFF00"/>
                </a:solidFill>
              </a:rPr>
              <a:t>on the 2012 edition of NFPA 101.</a:t>
            </a:r>
          </a:p>
          <a:p>
            <a:r>
              <a:rPr lang="en-US" sz="3600" dirty="0" smtClean="0">
                <a:solidFill>
                  <a:srgbClr val="FFFF00"/>
                </a:solidFill>
              </a:rPr>
              <a:t>S&amp;C letter on door testing.</a:t>
            </a:r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rgbClr val="FFFF00"/>
                </a:solidFill>
              </a:rPr>
              <a:t>Common survey findings.</a:t>
            </a:r>
          </a:p>
          <a:p>
            <a:r>
              <a:rPr lang="en-US" sz="3600" dirty="0" smtClean="0">
                <a:solidFill>
                  <a:srgbClr val="FFFF00"/>
                </a:solidFill>
              </a:rPr>
              <a:t>Questions?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47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cooking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176" y="1574800"/>
            <a:ext cx="11389659" cy="4902200"/>
          </a:xfrm>
        </p:spPr>
        <p:txBody>
          <a:bodyPr>
            <a:noAutofit/>
          </a:bodyPr>
          <a:lstStyle/>
          <a:p>
            <a:pPr lvl="1"/>
            <a:r>
              <a:rPr lang="en-US" sz="2400" dirty="0">
                <a:solidFill>
                  <a:srgbClr val="FFFF00"/>
                </a:solidFill>
              </a:rPr>
              <a:t>19.3.2.5.3</a:t>
            </a:r>
          </a:p>
          <a:p>
            <a:pPr marL="457200" lvl="1" indent="0">
              <a:buNone/>
            </a:pPr>
            <a:r>
              <a:rPr lang="en-US" sz="2400" dirty="0" smtClean="0"/>
              <a:t>(4) The hood system (if not ducted to the exterior) has a charcoal filter.</a:t>
            </a:r>
          </a:p>
          <a:p>
            <a:pPr marL="457200" lvl="1" indent="0">
              <a:buNone/>
            </a:pPr>
            <a:r>
              <a:rPr lang="en-US" sz="2400" dirty="0" smtClean="0"/>
              <a:t>(5) The cooktop or range is equipped with:</a:t>
            </a:r>
          </a:p>
          <a:p>
            <a:pPr marL="914400" lvl="2" indent="0">
              <a:buNone/>
            </a:pPr>
            <a:r>
              <a:rPr lang="en-US" sz="2400" dirty="0" smtClean="0"/>
              <a:t>(a) A fire suppression system complying with UL 300 or UL 300A.</a:t>
            </a:r>
          </a:p>
          <a:p>
            <a:pPr marL="914400" lvl="2" indent="0">
              <a:buNone/>
            </a:pPr>
            <a:r>
              <a:rPr lang="en-US" sz="2400" dirty="0" smtClean="0"/>
              <a:t>(b) A manual release of the extinguishing system complying with NFPA 96.</a:t>
            </a:r>
          </a:p>
          <a:p>
            <a:pPr marL="914400" lvl="2" indent="0">
              <a:buNone/>
            </a:pPr>
            <a:r>
              <a:rPr lang="en-US" sz="2400" dirty="0" smtClean="0"/>
              <a:t>(c) An interlock to turn off all sources of fuel and electricity when the suppression system is activated.</a:t>
            </a:r>
            <a:endParaRPr lang="en-US" sz="24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8801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1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cooking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25600"/>
            <a:ext cx="10353762" cy="4610100"/>
          </a:xfrm>
        </p:spPr>
        <p:txBody>
          <a:bodyPr>
            <a:normAutofit/>
          </a:bodyPr>
          <a:lstStyle/>
          <a:p>
            <a:pPr lvl="1"/>
            <a:r>
              <a:rPr lang="en-US" sz="3200" dirty="0">
                <a:solidFill>
                  <a:srgbClr val="FFFF00"/>
                </a:solidFill>
              </a:rPr>
              <a:t>19.3.2.5.3</a:t>
            </a:r>
          </a:p>
          <a:p>
            <a:pPr marL="457200" lvl="1" indent="0">
              <a:buNone/>
            </a:pPr>
            <a:r>
              <a:rPr lang="en-US" sz="3200" dirty="0" smtClean="0"/>
              <a:t>(6) The use of solid fuel for cooking is prohibited.</a:t>
            </a:r>
          </a:p>
          <a:p>
            <a:pPr marL="457200" lvl="1" indent="0">
              <a:buNone/>
            </a:pPr>
            <a:r>
              <a:rPr lang="en-US" sz="3200" dirty="0" smtClean="0"/>
              <a:t>(7) Deep-fat frying is prohibited.</a:t>
            </a:r>
          </a:p>
          <a:p>
            <a:pPr marL="457200" lvl="1" indent="0">
              <a:buNone/>
            </a:pPr>
            <a:r>
              <a:rPr lang="en-US" sz="3200" dirty="0" smtClean="0"/>
              <a:t>(8) Portable fire extinguishers are provided.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7880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63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cooking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74800"/>
            <a:ext cx="10353762" cy="4775200"/>
          </a:xfrm>
        </p:spPr>
        <p:txBody>
          <a:bodyPr>
            <a:noAutofit/>
          </a:bodyPr>
          <a:lstStyle/>
          <a:p>
            <a:pPr lvl="1"/>
            <a:r>
              <a:rPr lang="en-US" sz="3200" dirty="0">
                <a:solidFill>
                  <a:srgbClr val="FFFF00"/>
                </a:solidFill>
              </a:rPr>
              <a:t>19.3.2.5.3</a:t>
            </a:r>
          </a:p>
          <a:p>
            <a:pPr marL="457200" lvl="1" indent="0">
              <a:buNone/>
            </a:pPr>
            <a:r>
              <a:rPr lang="en-US" sz="3200" dirty="0" smtClean="0"/>
              <a:t>(9) A switch is provided:</a:t>
            </a:r>
          </a:p>
          <a:p>
            <a:pPr marL="914400" lvl="2" indent="0">
              <a:buNone/>
            </a:pPr>
            <a:r>
              <a:rPr lang="en-US" sz="3200" dirty="0" smtClean="0"/>
              <a:t>(a) A locked switch or one in a restricted area, is provided to deactivate the cooktop or range.</a:t>
            </a:r>
          </a:p>
          <a:p>
            <a:pPr marL="914400" lvl="2" indent="0">
              <a:buNone/>
            </a:pPr>
            <a:r>
              <a:rPr lang="en-US" sz="3200" dirty="0" smtClean="0"/>
              <a:t>(b) The switch is used to deactivate the cooktop or range whenever staff are not present.</a:t>
            </a:r>
          </a:p>
          <a:p>
            <a:pPr marL="914400" lvl="2" indent="0">
              <a:buNone/>
            </a:pPr>
            <a:r>
              <a:rPr lang="en-US" sz="3200" dirty="0" smtClean="0"/>
              <a:t>(c) The switch is on a timer, not exceeding 120 minutes.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7785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3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cooking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24000"/>
            <a:ext cx="10353762" cy="4940300"/>
          </a:xfrm>
        </p:spPr>
        <p:txBody>
          <a:bodyPr>
            <a:noAutofit/>
          </a:bodyPr>
          <a:lstStyle/>
          <a:p>
            <a:pPr lvl="1"/>
            <a:r>
              <a:rPr lang="en-US" sz="2800" dirty="0">
                <a:solidFill>
                  <a:srgbClr val="FFFF00"/>
                </a:solidFill>
              </a:rPr>
              <a:t>19.3.2.5.3</a:t>
            </a:r>
          </a:p>
          <a:p>
            <a:pPr marL="457200" lvl="1" indent="0">
              <a:buNone/>
            </a:pPr>
            <a:r>
              <a:rPr lang="en-US" sz="2800" dirty="0" smtClean="0"/>
              <a:t>(10) Use, inspection, testing, and maintenance complies with NFPA 96.</a:t>
            </a:r>
          </a:p>
          <a:p>
            <a:pPr marL="457200" lvl="1" indent="0">
              <a:buNone/>
            </a:pPr>
            <a:r>
              <a:rPr lang="en-US" sz="2800" dirty="0" smtClean="0"/>
              <a:t>(11) Not less than two smoke alarms are located not closer than 20 </a:t>
            </a:r>
            <a:r>
              <a:rPr lang="en-US" sz="2800" dirty="0" err="1" smtClean="0"/>
              <a:t>ft</a:t>
            </a:r>
            <a:r>
              <a:rPr lang="en-US" sz="2800" dirty="0" smtClean="0"/>
              <a:t> from the cooktop or range.</a:t>
            </a:r>
          </a:p>
          <a:p>
            <a:pPr marL="457200" lvl="1" indent="0">
              <a:buNone/>
            </a:pPr>
            <a:r>
              <a:rPr lang="en-US" sz="2800" dirty="0" smtClean="0"/>
              <a:t>(12) No smoke detector is located less than 20 </a:t>
            </a:r>
            <a:r>
              <a:rPr lang="en-US" sz="2800" dirty="0" err="1" smtClean="0"/>
              <a:t>ft</a:t>
            </a:r>
            <a:r>
              <a:rPr lang="en-US" sz="2800" dirty="0" smtClean="0"/>
              <a:t> from the cooktop or range.</a:t>
            </a:r>
          </a:p>
          <a:p>
            <a:pPr marL="457200" lvl="1" indent="0">
              <a:buNone/>
            </a:pPr>
            <a:r>
              <a:rPr lang="en-US" sz="2800" dirty="0" smtClean="0"/>
              <a:t>(13) The smoke compartment has a sprinkler system.</a:t>
            </a:r>
            <a:endParaRPr lang="en-US" sz="28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8801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83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clothes closets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38300"/>
            <a:ext cx="10353762" cy="47371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19.3.5.10</a:t>
            </a:r>
          </a:p>
          <a:p>
            <a:pPr marL="0" indent="0">
              <a:buNone/>
            </a:pPr>
            <a:r>
              <a:rPr lang="en-US" sz="3200" dirty="0" smtClean="0"/>
              <a:t>Sprinklers are not required in </a:t>
            </a:r>
            <a:r>
              <a:rPr lang="en-US" sz="3200" dirty="0" smtClean="0">
                <a:solidFill>
                  <a:srgbClr val="92D050"/>
                </a:solidFill>
              </a:rPr>
              <a:t>clothes closets </a:t>
            </a:r>
            <a:r>
              <a:rPr lang="en-US" sz="3200" dirty="0" smtClean="0"/>
              <a:t>of patient sleeping rooms in </a:t>
            </a:r>
            <a:r>
              <a:rPr lang="en-US" sz="3200" u="sng" dirty="0" smtClean="0"/>
              <a:t>hospitals</a:t>
            </a:r>
            <a:r>
              <a:rPr lang="en-US" sz="3200" dirty="0" smtClean="0"/>
              <a:t> where the area of the closet does not exceed 6 </a:t>
            </a:r>
            <a:r>
              <a:rPr lang="en-US" sz="3200" dirty="0" err="1" smtClean="0"/>
              <a:t>sq</a:t>
            </a:r>
            <a:r>
              <a:rPr lang="en-US" sz="3200" dirty="0" smtClean="0"/>
              <a:t> </a:t>
            </a:r>
            <a:r>
              <a:rPr lang="en-US" sz="3200" dirty="0" err="1" smtClean="0"/>
              <a:t>ft</a:t>
            </a:r>
            <a:r>
              <a:rPr lang="en-US" sz="3200" dirty="0" smtClean="0"/>
              <a:t>, provided the distance from the sprinkler in the room to the back wall of the closet does not exceed the maximum permitted by NFPA 13.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500" y="59277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36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711764"/>
            <a:ext cx="10353761" cy="1326321"/>
          </a:xfrm>
        </p:spPr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fireplaces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25600"/>
            <a:ext cx="10353762" cy="4775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19.5.2.3(2)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92D050"/>
                </a:solidFill>
              </a:rPr>
              <a:t>Direct-vent gas fireplaces </a:t>
            </a:r>
            <a:r>
              <a:rPr lang="en-US" sz="3200" dirty="0" smtClean="0"/>
              <a:t>(NFPA 54) are permitted in smoke compartment containing sleeping rooms, provided all the following are met:</a:t>
            </a:r>
          </a:p>
          <a:p>
            <a:pPr marL="457200" lvl="1" indent="0">
              <a:buNone/>
            </a:pPr>
            <a:r>
              <a:rPr lang="en-US" sz="3200" dirty="0" smtClean="0"/>
              <a:t>(a) Installed, maintained, and used in compliance with 9.2.2.</a:t>
            </a:r>
          </a:p>
          <a:p>
            <a:pPr marL="457200" lvl="1" indent="0">
              <a:buNone/>
            </a:pPr>
            <a:r>
              <a:rPr lang="en-US" sz="3200" dirty="0" smtClean="0"/>
              <a:t>(b) The fireplace is not located inside a sleeping room.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7" y="59531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1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fireplaces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434" y="1587500"/>
            <a:ext cx="10880165" cy="4978400"/>
          </a:xfrm>
        </p:spPr>
        <p:txBody>
          <a:bodyPr>
            <a:normAutofit/>
          </a:bodyPr>
          <a:lstStyle/>
          <a:p>
            <a:pPr lvl="1"/>
            <a:r>
              <a:rPr lang="en-US" sz="3000" dirty="0">
                <a:solidFill>
                  <a:srgbClr val="FFFF00"/>
                </a:solidFill>
              </a:rPr>
              <a:t>19.5.2.3(2)</a:t>
            </a:r>
          </a:p>
          <a:p>
            <a:pPr marL="457200" lvl="1" indent="0">
              <a:buNone/>
            </a:pPr>
            <a:r>
              <a:rPr lang="en-US" sz="2800" dirty="0"/>
              <a:t>(</a:t>
            </a:r>
            <a:r>
              <a:rPr lang="en-US" sz="2800" dirty="0" smtClean="0"/>
              <a:t>c) The smoke compartment has an automatic sprinkler system.</a:t>
            </a:r>
          </a:p>
          <a:p>
            <a:pPr marL="457200" lvl="1" indent="0">
              <a:buNone/>
            </a:pPr>
            <a:r>
              <a:rPr lang="en-US" sz="2800" dirty="0" smtClean="0"/>
              <a:t>(d) The fireplace has a sealed glass front with a wire mesh panel or screen.</a:t>
            </a:r>
          </a:p>
          <a:p>
            <a:pPr marL="457200" lvl="1" indent="0">
              <a:buNone/>
            </a:pPr>
            <a:r>
              <a:rPr lang="en-US" sz="2800" dirty="0" smtClean="0"/>
              <a:t>(e) The controls are locked or located in a restricted location.</a:t>
            </a:r>
          </a:p>
          <a:p>
            <a:pPr marL="457200" lvl="1" indent="0">
              <a:buNone/>
            </a:pPr>
            <a:r>
              <a:rPr lang="en-US" sz="2800" dirty="0" smtClean="0"/>
              <a:t>(f) Carbon monoxide detection is provided in the room where the fireplace is located.</a:t>
            </a:r>
            <a:endParaRPr lang="en-US" sz="28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6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fireplaces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87500"/>
            <a:ext cx="10353762" cy="49403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19.5.2.3(3)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92D050"/>
                </a:solidFill>
              </a:rPr>
              <a:t>Solid fuel-burning fireplaces </a:t>
            </a:r>
            <a:r>
              <a:rPr lang="en-US" sz="2800" dirty="0" smtClean="0"/>
              <a:t>are allowed in other than sleeping areas:</a:t>
            </a:r>
          </a:p>
          <a:p>
            <a:pPr marL="457200" lvl="1" indent="0">
              <a:buNone/>
            </a:pPr>
            <a:r>
              <a:rPr lang="en-US" sz="2800" dirty="0" smtClean="0"/>
              <a:t>(a) The area is separated from sleeping spaces with 1-hr rating.</a:t>
            </a:r>
          </a:p>
          <a:p>
            <a:pPr marL="457200" lvl="1" indent="0">
              <a:buNone/>
            </a:pPr>
            <a:r>
              <a:rPr lang="en-US" sz="2800" dirty="0" smtClean="0"/>
              <a:t>(b) The fireplace complies with 9.2.2.</a:t>
            </a:r>
          </a:p>
          <a:p>
            <a:pPr marL="457200" lvl="1" indent="0">
              <a:buNone/>
            </a:pPr>
            <a:r>
              <a:rPr lang="en-US" sz="2800" dirty="0" smtClean="0"/>
              <a:t>(c) The fireplace is equipped with heat-tempered glass rated 650˚F.</a:t>
            </a:r>
          </a:p>
          <a:p>
            <a:pPr marL="457200" lvl="1" indent="0">
              <a:buNone/>
            </a:pPr>
            <a:r>
              <a:rPr lang="en-US" sz="2800" dirty="0" smtClean="0"/>
              <a:t>(d) Carbon monoxide detection is provided in the room.</a:t>
            </a:r>
            <a:endParaRPr lang="en-US" sz="28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60801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8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47700"/>
            <a:ext cx="10353761" cy="1326321"/>
          </a:xfrm>
        </p:spPr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draperies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00200"/>
            <a:ext cx="10353762" cy="48387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19.7.5.1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92D050"/>
                </a:solidFill>
              </a:rPr>
              <a:t>Draperies, curtains, and other loosely hanging fabrics and films </a:t>
            </a:r>
            <a:r>
              <a:rPr lang="en-US" sz="3200" dirty="0" smtClean="0"/>
              <a:t>serving as furnishings or decorations shall comply with 10.3.1.</a:t>
            </a:r>
          </a:p>
          <a:p>
            <a:pPr marL="457200" lvl="1" indent="0">
              <a:buNone/>
            </a:pPr>
            <a:r>
              <a:rPr lang="en-US" sz="3200" dirty="0" smtClean="0"/>
              <a:t>(3) Does not include draperies and curtains in windows of patient sleeping rooms in smoke compartments with a sprinkler system.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200" y="59912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07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decorations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36700"/>
            <a:ext cx="10353762" cy="4826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19.7.5.6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92D050"/>
                </a:solidFill>
              </a:rPr>
              <a:t>Combustible decorations</a:t>
            </a:r>
            <a:r>
              <a:rPr lang="en-US" sz="3200" dirty="0" smtClean="0"/>
              <a:t>:</a:t>
            </a:r>
          </a:p>
          <a:p>
            <a:pPr marL="457200" indent="-457200">
              <a:buAutoNum type="arabicParenBoth"/>
            </a:pPr>
            <a:r>
              <a:rPr lang="en-US" sz="3200" dirty="0" smtClean="0"/>
              <a:t> Flame-retardant or treated with a flame-retardant coating.</a:t>
            </a:r>
          </a:p>
          <a:p>
            <a:pPr marL="457200" indent="-457200">
              <a:buAutoNum type="arabicParenBoth"/>
            </a:pPr>
            <a:r>
              <a:rPr lang="en-US" sz="3200" dirty="0" smtClean="0"/>
              <a:t> Meet NFPA 701.</a:t>
            </a:r>
          </a:p>
          <a:p>
            <a:pPr marL="457200" indent="-457200">
              <a:buAutoNum type="arabicParenBoth"/>
            </a:pPr>
            <a:r>
              <a:rPr lang="en-US" sz="3200" dirty="0" smtClean="0"/>
              <a:t> Heat release not exceeding 100 kW per NFPA 289.</a:t>
            </a:r>
          </a:p>
          <a:p>
            <a:pPr marL="457200" indent="-457200">
              <a:buAutoNum type="arabicParenBoth"/>
            </a:pPr>
            <a:endParaRPr lang="en-US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60071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98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ND Administrative Code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828800"/>
            <a:ext cx="10353762" cy="3962400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/>
              <a:t>Effective </a:t>
            </a:r>
            <a:r>
              <a:rPr lang="en-US" sz="4000" dirty="0">
                <a:solidFill>
                  <a:srgbClr val="FFFF00"/>
                </a:solidFill>
              </a:rPr>
              <a:t>July 1, 2015</a:t>
            </a:r>
          </a:p>
          <a:p>
            <a:endParaRPr lang="en-US" dirty="0"/>
          </a:p>
          <a:p>
            <a:r>
              <a:rPr lang="en-US" sz="4000" dirty="0"/>
              <a:t>New construction standards for: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/>
              <a:t> </a:t>
            </a:r>
            <a:r>
              <a:rPr lang="en-US" sz="4000" dirty="0">
                <a:solidFill>
                  <a:srgbClr val="92D050"/>
                </a:solidFill>
              </a:rPr>
              <a:t>hospitals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>
                <a:solidFill>
                  <a:srgbClr val="92D050"/>
                </a:solidFill>
              </a:rPr>
              <a:t> nursing facilities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>
                <a:solidFill>
                  <a:srgbClr val="92D050"/>
                </a:solidFill>
              </a:rPr>
              <a:t> basic care facilities</a:t>
            </a:r>
          </a:p>
          <a:p>
            <a:endParaRPr lang="en-US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44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decorations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74800"/>
            <a:ext cx="10353762" cy="47752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19.7.5.6</a:t>
            </a:r>
          </a:p>
          <a:p>
            <a:pPr marL="0" indent="0">
              <a:buNone/>
            </a:pPr>
            <a:r>
              <a:rPr lang="en-US" sz="2800" dirty="0" smtClean="0"/>
              <a:t>(4) The decorations, such as photographs, paintings and other art, are attached directly to the walls, ceiling, and non-fire rated doors:</a:t>
            </a:r>
          </a:p>
          <a:p>
            <a:pPr marL="914400" lvl="1" indent="-457200">
              <a:buAutoNum type="alphaLcParenBoth"/>
            </a:pPr>
            <a:r>
              <a:rPr lang="en-US" sz="2600" dirty="0" smtClean="0"/>
              <a:t> Decorations on doors do not interfere with the latching operation.</a:t>
            </a:r>
          </a:p>
          <a:p>
            <a:pPr marL="914400" lvl="1" indent="-457200">
              <a:buAutoNum type="alphaLcParenBoth"/>
            </a:pPr>
            <a:r>
              <a:rPr lang="en-US" sz="2600" dirty="0" smtClean="0"/>
              <a:t> Decorations do not exceed 20% of the wall, ceiling, and doors in a room in a smoke compartment that is not protected with a sprinkler system.</a:t>
            </a:r>
          </a:p>
          <a:p>
            <a:pPr marL="457200" indent="-457200">
              <a:buAutoNum type="alphaLcParenBoth"/>
            </a:pPr>
            <a:endParaRPr lang="en-US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023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50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decorations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24000"/>
            <a:ext cx="10353762" cy="4851400"/>
          </a:xfrm>
        </p:spPr>
        <p:txBody>
          <a:bodyPr>
            <a:normAutofit/>
          </a:bodyPr>
          <a:lstStyle/>
          <a:p>
            <a:pPr lvl="1"/>
            <a:r>
              <a:rPr lang="en-US" sz="2800" dirty="0">
                <a:solidFill>
                  <a:srgbClr val="FFFF00"/>
                </a:solidFill>
              </a:rPr>
              <a:t>19.7.5.6</a:t>
            </a:r>
          </a:p>
          <a:p>
            <a:pPr marL="457200" lvl="1" indent="0">
              <a:buNone/>
            </a:pPr>
            <a:r>
              <a:rPr lang="en-US" sz="2800" dirty="0" smtClean="0"/>
              <a:t>(c) Decorations </a:t>
            </a:r>
            <a:r>
              <a:rPr lang="en-US" sz="2800" dirty="0"/>
              <a:t>do not exceed 30% of the wall, ceiling, and doors in a room in a smoke compartment that is protected with a sprinkler system.</a:t>
            </a:r>
          </a:p>
          <a:p>
            <a:pPr marL="457200" lvl="1" indent="0">
              <a:buNone/>
            </a:pPr>
            <a:r>
              <a:rPr lang="en-US" sz="2800" dirty="0" smtClean="0"/>
              <a:t>(d) Decorations </a:t>
            </a:r>
            <a:r>
              <a:rPr lang="en-US" sz="2800" dirty="0"/>
              <a:t>do not exceed </a:t>
            </a:r>
            <a:r>
              <a:rPr lang="en-US" sz="2800" dirty="0" smtClean="0"/>
              <a:t>50</a:t>
            </a:r>
            <a:r>
              <a:rPr lang="en-US" sz="2800" dirty="0"/>
              <a:t>% of the wall, ceiling, and doors in a </a:t>
            </a:r>
            <a:r>
              <a:rPr lang="en-US" sz="2800" dirty="0" smtClean="0"/>
              <a:t>patient sleeping room </a:t>
            </a:r>
            <a:r>
              <a:rPr lang="en-US" sz="2800" dirty="0"/>
              <a:t>in a smoke compartment that is protected with a sprinkler system.</a:t>
            </a:r>
          </a:p>
          <a:p>
            <a:endParaRPr lang="en-US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8166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94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containers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51000"/>
            <a:ext cx="10353762" cy="47371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19.7.5.7.2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92D050"/>
                </a:solidFill>
              </a:rPr>
              <a:t>Containers</a:t>
            </a:r>
            <a:r>
              <a:rPr lang="en-US" sz="3200" dirty="0" smtClean="0"/>
              <a:t> used solely for recycling clean waste or for patient records awaiting destruction may be increased in size to 96 gallons.</a:t>
            </a:r>
          </a:p>
          <a:p>
            <a:pPr marL="457200" indent="-457200">
              <a:buAutoNum type="arabicParenBoth"/>
            </a:pPr>
            <a:endParaRPr lang="en-US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40425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5911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- miscellaneous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828800"/>
            <a:ext cx="10353762" cy="4152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More restrictive standards:</a:t>
            </a:r>
          </a:p>
          <a:p>
            <a:r>
              <a:rPr lang="en-US" sz="3600" dirty="0" smtClean="0"/>
              <a:t>Quarterly fire hose valve inspections.</a:t>
            </a:r>
          </a:p>
          <a:p>
            <a:r>
              <a:rPr lang="en-US" sz="3600" dirty="0" smtClean="0"/>
              <a:t>5-year internal inspections of the sprinkler pipe.</a:t>
            </a:r>
            <a:endParaRPr lang="en-US" sz="36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817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325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- 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14500"/>
            <a:ext cx="10353762" cy="4076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Less restrictive standards:</a:t>
            </a:r>
          </a:p>
          <a:p>
            <a:r>
              <a:rPr lang="en-US" sz="3600" dirty="0" smtClean="0"/>
              <a:t>Monthly fire pump testing rather than weekly.</a:t>
            </a:r>
          </a:p>
          <a:p>
            <a:r>
              <a:rPr lang="en-US" sz="3600" dirty="0" smtClean="0"/>
              <a:t>Semi-annual water-flow switch testing rather than quarterly.</a:t>
            </a:r>
            <a:endParaRPr lang="en-US" sz="36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563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5659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– Chapter 43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rgbClr val="FFFF00"/>
                </a:solidFill>
                <a:effectLst/>
              </a:rPr>
              <a:t>Building Rehabilitation- Modifications – Renovations – Additions </a:t>
            </a:r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Repairs </a:t>
            </a:r>
            <a:r>
              <a:rPr lang="en-US" sz="2800" dirty="0">
                <a:effectLst/>
              </a:rPr>
              <a:t>and Change of Use </a:t>
            </a:r>
            <a:r>
              <a:rPr lang="en-US" sz="2800" dirty="0" smtClean="0">
                <a:effectLst/>
              </a:rPr>
              <a:t>are </a:t>
            </a:r>
            <a:r>
              <a:rPr lang="en-US" sz="2800" dirty="0">
                <a:effectLst/>
              </a:rPr>
              <a:t>now governed by Chapter 43 Building Rehabilitation.   </a:t>
            </a:r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This </a:t>
            </a:r>
            <a:r>
              <a:rPr lang="en-US" sz="2800" dirty="0">
                <a:effectLst/>
              </a:rPr>
              <a:t>chapter provides direction on when New and Existing Chapters are required, or which new chapter requirements are to be applied.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87180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– </a:t>
            </a:r>
            <a:r>
              <a:rPr lang="en-US" dirty="0" smtClean="0">
                <a:solidFill>
                  <a:srgbClr val="FFC000"/>
                </a:solidFill>
              </a:rPr>
              <a:t>Door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00199"/>
            <a:ext cx="10353761" cy="4706471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S&amp;C 17-38-LSC</a:t>
            </a:r>
          </a:p>
          <a:p>
            <a:r>
              <a:rPr lang="en-US" sz="3600" dirty="0"/>
              <a:t>F</a:t>
            </a:r>
            <a:r>
              <a:rPr lang="en-US" sz="3600" dirty="0" smtClean="0"/>
              <a:t>ire door assemblies are required to be </a:t>
            </a:r>
            <a:r>
              <a:rPr lang="en-US" sz="3600" u="sng" dirty="0" smtClean="0"/>
              <a:t>annually</a:t>
            </a:r>
            <a:r>
              <a:rPr lang="en-US" sz="3600" dirty="0" smtClean="0"/>
              <a:t> inspected and tested in accordance with NFPA 80.</a:t>
            </a:r>
          </a:p>
          <a:p>
            <a:r>
              <a:rPr lang="en-US" sz="3600" dirty="0" smtClean="0"/>
              <a:t>Compliance </a:t>
            </a:r>
            <a:r>
              <a:rPr lang="en-US" sz="3600" dirty="0"/>
              <a:t>with the annual fire door assembly inspection and testing is required by January 1, 2018.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69122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– Door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170265"/>
          </a:xfrm>
        </p:spPr>
        <p:txBody>
          <a:bodyPr>
            <a:normAutofit/>
          </a:bodyPr>
          <a:lstStyle/>
          <a:p>
            <a:r>
              <a:rPr lang="en-US" sz="3600" dirty="0"/>
              <a:t>Non-rated door assemblies, including corridor doors to resident rooms and smoke barrier doors, are not subject to annual inspection and testing.</a:t>
            </a:r>
          </a:p>
          <a:p>
            <a:r>
              <a:rPr lang="en-US" sz="3600" dirty="0"/>
              <a:t>Non-rated </a:t>
            </a:r>
            <a:r>
              <a:rPr lang="en-US" sz="3600" dirty="0" smtClean="0"/>
              <a:t>doors </a:t>
            </a:r>
            <a:r>
              <a:rPr lang="en-US" sz="3600" dirty="0"/>
              <a:t>should be routinely inspected as part of the facility maintenance program.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908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– fire door inspections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89100"/>
            <a:ext cx="10353762" cy="4508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The requirements for the annual inspection include:</a:t>
            </a:r>
          </a:p>
          <a:p>
            <a:r>
              <a:rPr lang="en-US" sz="2800" dirty="0" smtClean="0"/>
              <a:t>Is the door and frame free from holes and breaks in any surface?</a:t>
            </a:r>
          </a:p>
          <a:p>
            <a:r>
              <a:rPr lang="en-US" sz="2800" dirty="0" smtClean="0"/>
              <a:t>Are all the glazing, vision light frames and glazing beads intact and securely fastened?</a:t>
            </a:r>
          </a:p>
          <a:p>
            <a:r>
              <a:rPr lang="en-US" sz="2800" dirty="0" smtClean="0"/>
              <a:t>Are the doors, hinges, frame, hardware and threshold secure, aligned and in working order with no visible signs of damage?</a:t>
            </a:r>
            <a:endParaRPr lang="en-US" sz="28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8801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5606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– fire door inspections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51000"/>
            <a:ext cx="10353762" cy="45085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Are there any missing or broken parts?</a:t>
            </a:r>
          </a:p>
          <a:p>
            <a:r>
              <a:rPr lang="en-US" sz="3200" dirty="0" smtClean="0"/>
              <a:t>Is the clearance from the door edge to the frame no more than 1/8 inch?</a:t>
            </a:r>
          </a:p>
          <a:p>
            <a:r>
              <a:rPr lang="en-US" sz="3200" dirty="0" smtClean="0"/>
              <a:t>Is the door undercut no more than ¾ inch?</a:t>
            </a:r>
          </a:p>
          <a:p>
            <a:r>
              <a:rPr lang="en-US" sz="3200" dirty="0" smtClean="0"/>
              <a:t>Does the active door leaf completely close when operated from the full open position?</a:t>
            </a:r>
            <a:endParaRPr lang="en-US" sz="32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35662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83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ND Administrative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108793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Hospitals:  </a:t>
            </a:r>
          </a:p>
          <a:p>
            <a:endParaRPr lang="en-US" sz="1200" dirty="0"/>
          </a:p>
          <a:p>
            <a:pPr>
              <a:buFont typeface="Courier New" pitchFamily="49" charset="0"/>
              <a:buChar char="o"/>
            </a:pPr>
            <a:r>
              <a:rPr lang="en-US" sz="4000" dirty="0"/>
              <a:t> North Dakota General Standards of Construction and Equipment for Hospitals, Chapter 33-07-02.1</a:t>
            </a:r>
          </a:p>
          <a:p>
            <a:endParaRPr lang="en-US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0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2012 </a:t>
            </a:r>
            <a:r>
              <a:rPr lang="en-US" dirty="0" err="1">
                <a:solidFill>
                  <a:srgbClr val="FFC000"/>
                </a:solidFill>
              </a:rPr>
              <a:t>lsc</a:t>
            </a:r>
            <a:r>
              <a:rPr lang="en-US" dirty="0">
                <a:solidFill>
                  <a:srgbClr val="FFC000"/>
                </a:solidFill>
              </a:rPr>
              <a:t> – fire door inspections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38300"/>
            <a:ext cx="10353762" cy="464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Does the inactive leaf close before the active leaf?</a:t>
            </a:r>
          </a:p>
          <a:p>
            <a:r>
              <a:rPr lang="en-US" sz="2800" dirty="0" smtClean="0"/>
              <a:t>Does the latching hardware operate and secure the door in the closed position?</a:t>
            </a:r>
          </a:p>
          <a:p>
            <a:r>
              <a:rPr lang="en-US" sz="2800" dirty="0" smtClean="0"/>
              <a:t>Is the door assembly free from any auxiliary hardware items which could interfere with its operation?</a:t>
            </a:r>
          </a:p>
          <a:p>
            <a:r>
              <a:rPr lang="en-US" sz="2800" dirty="0" smtClean="0"/>
              <a:t>Has the door been modified since it was originally installed?</a:t>
            </a:r>
          </a:p>
          <a:p>
            <a:r>
              <a:rPr lang="en-US" sz="2800" dirty="0" smtClean="0"/>
              <a:t>Are the </a:t>
            </a:r>
            <a:r>
              <a:rPr lang="en-US" sz="2800" dirty="0" err="1" smtClean="0"/>
              <a:t>gasketing</a:t>
            </a:r>
            <a:r>
              <a:rPr lang="en-US" sz="2800" dirty="0" smtClean="0"/>
              <a:t> and edge seals verified for integrity and operation?</a:t>
            </a:r>
            <a:endParaRPr lang="en-US" sz="2800" dirty="0"/>
          </a:p>
        </p:txBody>
      </p:sp>
      <p:pic>
        <p:nvPicPr>
          <p:cNvPr id="4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556" y="59309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609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deficiencies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K0347 Smoke Detection</a:t>
            </a:r>
          </a:p>
          <a:p>
            <a:r>
              <a:rPr lang="en-US" sz="3600" dirty="0" smtClean="0"/>
              <a:t>Smoke detectors located within 3’ of air supply diffusers or return air grills.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479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deficiencies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K0353 Sprinkler System – Maintenance and Testing</a:t>
            </a:r>
          </a:p>
          <a:p>
            <a:r>
              <a:rPr lang="en-US" sz="3200" dirty="0" smtClean="0"/>
              <a:t>Intermediate-temperature sprinklers required in walk-in coolers/freezers with automatic defrost.</a:t>
            </a:r>
          </a:p>
          <a:p>
            <a:r>
              <a:rPr lang="en-US" sz="3200" dirty="0" smtClean="0"/>
              <a:t>Missing ceiling tiles or holes in ceiling.</a:t>
            </a:r>
          </a:p>
          <a:p>
            <a:r>
              <a:rPr lang="en-US" sz="3200" dirty="0" smtClean="0"/>
              <a:t>Foreign substance or corrosion on sprinklers.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94656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deficiencies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K0353 Sprinkler System – Maintenance and Testing</a:t>
            </a:r>
          </a:p>
          <a:p>
            <a:r>
              <a:rPr lang="en-US" sz="3200" dirty="0" smtClean="0"/>
              <a:t>Quarterly  or annual sprinkler system testing not performed.</a:t>
            </a:r>
          </a:p>
          <a:p>
            <a:r>
              <a:rPr lang="en-US" sz="3200" dirty="0" smtClean="0"/>
              <a:t>No hydraulic nameplate.</a:t>
            </a:r>
          </a:p>
          <a:p>
            <a:r>
              <a:rPr lang="en-US" sz="3200" dirty="0" smtClean="0"/>
              <a:t>Wrong temperature sprinklers installed.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691156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Common 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K0353 Sprinkler System – Maintenance and Testing</a:t>
            </a:r>
          </a:p>
          <a:p>
            <a:r>
              <a:rPr lang="en-US" sz="3200" dirty="0" smtClean="0"/>
              <a:t>Control valves and gauges not inspected quarterly.</a:t>
            </a:r>
          </a:p>
          <a:p>
            <a:r>
              <a:rPr lang="en-US" sz="3200" dirty="0" smtClean="0"/>
              <a:t>Dry sprinklers not tested/replaced in last 10 years.</a:t>
            </a:r>
          </a:p>
          <a:p>
            <a:r>
              <a:rPr lang="en-US" sz="3200" dirty="0" smtClean="0"/>
              <a:t>Check valve/internal inspection not done in 5 years.</a:t>
            </a:r>
          </a:p>
          <a:p>
            <a:r>
              <a:rPr lang="en-US" sz="3200" dirty="0" smtClean="0"/>
              <a:t>Gauge not recalibrated/replaced in last 5 years.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878894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deficiencies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K0271 Discharge from Exits</a:t>
            </a:r>
          </a:p>
          <a:p>
            <a:r>
              <a:rPr lang="en-US" sz="3600" dirty="0" smtClean="0"/>
              <a:t>Exit discharge is not a hard, level surface of asphalt or concrete.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7231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deficiencies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21060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K0345 Fire Alarm System – Testing and Maintenance</a:t>
            </a:r>
          </a:p>
          <a:p>
            <a:r>
              <a:rPr lang="en-US" sz="3200" dirty="0" smtClean="0"/>
              <a:t>Locking device not installed on fire alarm circuit.</a:t>
            </a:r>
          </a:p>
          <a:p>
            <a:r>
              <a:rPr lang="en-US" sz="3200" dirty="0" smtClean="0"/>
              <a:t>Semi-annual load voltage test of batteries not done.</a:t>
            </a:r>
          </a:p>
          <a:p>
            <a:r>
              <a:rPr lang="en-US" sz="3200" dirty="0" smtClean="0"/>
              <a:t>Annual fire alarm testing not performed.</a:t>
            </a:r>
          </a:p>
          <a:p>
            <a:r>
              <a:rPr lang="en-US" sz="3200" dirty="0" smtClean="0"/>
              <a:t>Detectors failed and not replaced.</a:t>
            </a:r>
          </a:p>
          <a:p>
            <a:r>
              <a:rPr lang="en-US" sz="3200" dirty="0" smtClean="0"/>
              <a:t>Fire alarm system batteries not replaced in 5 years.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36174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deficiencies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K0712 Fire Drills</a:t>
            </a:r>
          </a:p>
          <a:p>
            <a:r>
              <a:rPr lang="en-US" sz="3600" dirty="0" smtClean="0"/>
              <a:t>Fire drill times not varied.</a:t>
            </a:r>
          </a:p>
          <a:p>
            <a:r>
              <a:rPr lang="en-US" sz="3600" dirty="0" smtClean="0"/>
              <a:t>Fire drills not conducted at once per shift per quarter.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421982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9939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C000"/>
                </a:solidFill>
              </a:rPr>
              <a:t>Questions?</a:t>
            </a:r>
            <a:endParaRPr lang="en-US" sz="6000" dirty="0">
              <a:solidFill>
                <a:srgbClr val="FFC000"/>
              </a:solidFill>
            </a:endParaRPr>
          </a:p>
        </p:txBody>
      </p:sp>
      <p:pic>
        <p:nvPicPr>
          <p:cNvPr id="4" name="Picture 4" descr="G:\Health Department logos\Apple bkgrd transparent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8006" y="5699125"/>
            <a:ext cx="2095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307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ND Administrative Code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13678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Nursing Facilities:</a:t>
            </a:r>
          </a:p>
          <a:p>
            <a:endParaRPr lang="en-US" sz="1200" dirty="0"/>
          </a:p>
          <a:p>
            <a:pPr>
              <a:buFont typeface="Courier New" pitchFamily="49" charset="0"/>
              <a:buChar char="o"/>
            </a:pPr>
            <a:r>
              <a:rPr lang="en-US" sz="4000" dirty="0"/>
              <a:t> North Dakota General Standards of Construction and Equipment for Nursing Facilities, Chapter 33-07-04.2</a:t>
            </a:r>
          </a:p>
          <a:p>
            <a:endParaRPr lang="en-US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59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Nd</a:t>
            </a:r>
            <a:r>
              <a:rPr lang="en-US" dirty="0" smtClean="0">
                <a:solidFill>
                  <a:srgbClr val="FFC000"/>
                </a:solidFill>
              </a:rPr>
              <a:t> administrative code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395017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Basic Care Facilities:</a:t>
            </a:r>
          </a:p>
          <a:p>
            <a:endParaRPr lang="en-US" sz="1200" dirty="0"/>
          </a:p>
          <a:p>
            <a:pPr>
              <a:buFont typeface="Courier New" pitchFamily="49" charset="0"/>
              <a:buChar char="o"/>
            </a:pPr>
            <a:r>
              <a:rPr lang="en-US" sz="4000" dirty="0"/>
              <a:t> North Dakota General Standards of Construction and Equipment for Basic Care Facilities, Chapter 33-03-24.2</a:t>
            </a:r>
          </a:p>
          <a:p>
            <a:endParaRPr lang="en-US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22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cms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88" y="1676401"/>
            <a:ext cx="11242861" cy="4638674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2012 edition of NFPA 101, Life Safety Code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2012 edition of NFPA 99, Health Facilities Code</a:t>
            </a:r>
          </a:p>
          <a:p>
            <a:pPr lvl="1"/>
            <a:r>
              <a:rPr lang="en-US" sz="4000" dirty="0" smtClean="0"/>
              <a:t>Notice of Final Rule Making: </a:t>
            </a:r>
            <a:r>
              <a:rPr lang="en-US" sz="4000" dirty="0" smtClean="0">
                <a:solidFill>
                  <a:srgbClr val="92D050"/>
                </a:solidFill>
              </a:rPr>
              <a:t>May 4, 2016</a:t>
            </a:r>
          </a:p>
          <a:p>
            <a:pPr lvl="1"/>
            <a:r>
              <a:rPr lang="en-US" sz="4000" dirty="0" smtClean="0"/>
              <a:t>S&amp;C letter: </a:t>
            </a:r>
            <a:r>
              <a:rPr lang="en-US" sz="4000" dirty="0" smtClean="0">
                <a:solidFill>
                  <a:srgbClr val="92D050"/>
                </a:solidFill>
              </a:rPr>
              <a:t>June 20, 2016</a:t>
            </a:r>
          </a:p>
          <a:p>
            <a:pPr lvl="1"/>
            <a:r>
              <a:rPr lang="en-US" sz="4000" dirty="0" smtClean="0"/>
              <a:t>Effective Date: </a:t>
            </a:r>
            <a:r>
              <a:rPr lang="en-US" sz="4000" dirty="0" smtClean="0">
                <a:solidFill>
                  <a:srgbClr val="92D050"/>
                </a:solidFill>
              </a:rPr>
              <a:t>July 5, 2016</a:t>
            </a:r>
          </a:p>
          <a:p>
            <a:pPr lvl="1"/>
            <a:r>
              <a:rPr lang="en-US" sz="4000" dirty="0" smtClean="0"/>
              <a:t>Begin Surveying: </a:t>
            </a:r>
            <a:r>
              <a:rPr lang="en-US" sz="4000" dirty="0" smtClean="0">
                <a:solidFill>
                  <a:srgbClr val="92D050"/>
                </a:solidFill>
              </a:rPr>
              <a:t>November 1, 2016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NFPA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1701800"/>
            <a:ext cx="10692882" cy="43910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FFFF00"/>
                </a:solidFill>
              </a:rPr>
              <a:t>Quick Compare</a:t>
            </a:r>
          </a:p>
          <a:p>
            <a:pPr marL="0" indent="0" algn="ctr">
              <a:buNone/>
            </a:pPr>
            <a:r>
              <a:rPr lang="en-US" sz="4000" dirty="0" smtClean="0"/>
              <a:t>Life Safety Code 2000 &amp; 2012 for Health Care</a:t>
            </a:r>
          </a:p>
          <a:p>
            <a:pPr marL="0" indent="0" algn="ctr">
              <a:buNone/>
            </a:pPr>
            <a:r>
              <a:rPr lang="en-US" sz="3200" dirty="0" smtClean="0"/>
              <a:t>NFPA 101 Changes Affecting Your Facility</a:t>
            </a:r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92D050"/>
                </a:solidFill>
              </a:rPr>
              <a:t>nfpacatalog.org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61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2012 </a:t>
            </a:r>
            <a:r>
              <a:rPr lang="en-US" dirty="0" err="1" smtClean="0">
                <a:solidFill>
                  <a:srgbClr val="FFC000"/>
                </a:solidFill>
              </a:rPr>
              <a:t>Lsc</a:t>
            </a:r>
            <a:r>
              <a:rPr lang="en-US" dirty="0" smtClean="0">
                <a:solidFill>
                  <a:srgbClr val="FFC000"/>
                </a:solidFill>
              </a:rPr>
              <a:t> – door locks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89100"/>
            <a:ext cx="10353762" cy="4724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19.2.2.2.5.2</a:t>
            </a:r>
          </a:p>
          <a:p>
            <a:pPr marL="0" indent="0">
              <a:buNone/>
            </a:pPr>
            <a:r>
              <a:rPr lang="en-US" sz="3600" dirty="0" smtClean="0"/>
              <a:t>Provisions on </a:t>
            </a:r>
            <a:r>
              <a:rPr lang="en-US" sz="3600" dirty="0" smtClean="0">
                <a:solidFill>
                  <a:srgbClr val="92D050"/>
                </a:solidFill>
              </a:rPr>
              <a:t>door locking </a:t>
            </a:r>
            <a:r>
              <a:rPr lang="en-US" sz="3600" dirty="0" smtClean="0"/>
              <a:t>expanded to include locking for specialized protective measures for patient safety (e.g., infant abduction concerns); delayed egress locking provision revised to remove former limitation of one such device per egress path.</a:t>
            </a:r>
            <a:endParaRPr lang="en-US" sz="3600" dirty="0"/>
          </a:p>
        </p:txBody>
      </p:sp>
      <p:pic>
        <p:nvPicPr>
          <p:cNvPr id="5" name="Picture 4" descr="G:\Health Department logos\Apple bkgrd transpar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600" y="5867400"/>
            <a:ext cx="34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55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2177</TotalTime>
  <Words>2193</Words>
  <Application>Microsoft Office PowerPoint</Application>
  <PresentationFormat>Widescreen</PresentationFormat>
  <Paragraphs>232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Bookman Old Style</vt:lpstr>
      <vt:lpstr>Calibri</vt:lpstr>
      <vt:lpstr>Courier New</vt:lpstr>
      <vt:lpstr>Rockwell</vt:lpstr>
      <vt:lpstr>Damask</vt:lpstr>
      <vt:lpstr>2012 Life Safety Code </vt:lpstr>
      <vt:lpstr>outline</vt:lpstr>
      <vt:lpstr>ND Administrative Code</vt:lpstr>
      <vt:lpstr>ND Administrative Code</vt:lpstr>
      <vt:lpstr>ND Administrative Code</vt:lpstr>
      <vt:lpstr>Nd administrative code</vt:lpstr>
      <vt:lpstr>cms</vt:lpstr>
      <vt:lpstr>NFPA</vt:lpstr>
      <vt:lpstr>2012 Lsc – door locks</vt:lpstr>
      <vt:lpstr>2012 Lsc – corridor projections</vt:lpstr>
      <vt:lpstr>2012 Lsc – wheeled equipment</vt:lpstr>
      <vt:lpstr>2012 Lsc – wheeled equipment</vt:lpstr>
      <vt:lpstr>2012 Lsc – wheeled equipment</vt:lpstr>
      <vt:lpstr>2012 Lsc – fixed furniture</vt:lpstr>
      <vt:lpstr>2012 Lsc – fixed furniture</vt:lpstr>
      <vt:lpstr>2012 Lsc – fixed furniture</vt:lpstr>
      <vt:lpstr>2012 Lsc – sleeping suites</vt:lpstr>
      <vt:lpstr>2012 Lsc – cooking facilities</vt:lpstr>
      <vt:lpstr>2012 Lsc – cooking facilities</vt:lpstr>
      <vt:lpstr>2012 Lsc – cooking facilities</vt:lpstr>
      <vt:lpstr>2012 Lsc – cooking facilities</vt:lpstr>
      <vt:lpstr>2012 Lsc – cooking facilities</vt:lpstr>
      <vt:lpstr>2012 Lsc – cooking facilities</vt:lpstr>
      <vt:lpstr>2012 lsc – clothes closets</vt:lpstr>
      <vt:lpstr>2012 Lsc - fireplaces</vt:lpstr>
      <vt:lpstr>2012 Lsc - fireplaces</vt:lpstr>
      <vt:lpstr>2012 Lsc - fireplaces</vt:lpstr>
      <vt:lpstr>2012 Lsc - draperies</vt:lpstr>
      <vt:lpstr>2012 Lsc - decorations</vt:lpstr>
      <vt:lpstr>2012 Lsc - decorations</vt:lpstr>
      <vt:lpstr>2012 Lsc - decorations</vt:lpstr>
      <vt:lpstr>2012 Lsc - containers</vt:lpstr>
      <vt:lpstr>2012 lsc - miscellaneous</vt:lpstr>
      <vt:lpstr>2012 lsc - miscellaneous</vt:lpstr>
      <vt:lpstr>2012 lsc – Chapter 43</vt:lpstr>
      <vt:lpstr>2012 lsc – Door testing</vt:lpstr>
      <vt:lpstr>2012 lsc – Door testing</vt:lpstr>
      <vt:lpstr>2012 lsc – fire door inspections</vt:lpstr>
      <vt:lpstr>2012 lsc – fire door inspections</vt:lpstr>
      <vt:lpstr>2012 lsc – fire door inspections</vt:lpstr>
      <vt:lpstr>Common deficiencies</vt:lpstr>
      <vt:lpstr>Common deficiencies</vt:lpstr>
      <vt:lpstr>Common deficiencies</vt:lpstr>
      <vt:lpstr>Common deficiencies</vt:lpstr>
      <vt:lpstr>Common deficiencies</vt:lpstr>
      <vt:lpstr>Common deficiencies</vt:lpstr>
      <vt:lpstr>Common deficiencies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Life Safety Code</dc:title>
  <dc:creator>Engel, Monte D.</dc:creator>
  <cp:lastModifiedBy>Engel, Monte D.</cp:lastModifiedBy>
  <cp:revision>67</cp:revision>
  <dcterms:created xsi:type="dcterms:W3CDTF">2016-08-26T19:12:02Z</dcterms:created>
  <dcterms:modified xsi:type="dcterms:W3CDTF">2017-08-28T18:36:15Z</dcterms:modified>
</cp:coreProperties>
</file>